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4"/>
  </p:notesMasterIdLst>
  <p:sldIdLst>
    <p:sldId id="331" r:id="rId6"/>
    <p:sldId id="357" r:id="rId7"/>
    <p:sldId id="335" r:id="rId8"/>
    <p:sldId id="347" r:id="rId9"/>
    <p:sldId id="356" r:id="rId10"/>
    <p:sldId id="364" r:id="rId11"/>
    <p:sldId id="853" r:id="rId12"/>
    <p:sldId id="340" r:id="rId13"/>
    <p:sldId id="850" r:id="rId14"/>
    <p:sldId id="851" r:id="rId15"/>
    <p:sldId id="614" r:id="rId16"/>
    <p:sldId id="612" r:id="rId17"/>
    <p:sldId id="611" r:id="rId18"/>
    <p:sldId id="849" r:id="rId19"/>
    <p:sldId id="846" r:id="rId20"/>
    <p:sldId id="847" r:id="rId21"/>
    <p:sldId id="848" r:id="rId22"/>
    <p:sldId id="3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1C63F-4AA4-4FF8-9F11-17AB162A607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61E75-242D-4921-A162-9CADF50B7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9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D98D7-87AD-442B-97D2-0C71F4FAA1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0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+mn-lt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Arial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/>
                <a:cs typeface="Arial"/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 Master text styles</a:t>
            </a:r>
          </a:p>
          <a:p>
            <a:pPr marL="228594" marR="0" lvl="1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Second level</a:t>
            </a:r>
          </a:p>
          <a:p>
            <a:pPr marL="228594" marR="0" lvl="2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Third level</a:t>
            </a:r>
          </a:p>
          <a:p>
            <a:pPr marL="228594" marR="0" lvl="3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Fourth level</a:t>
            </a:r>
          </a:p>
          <a:p>
            <a:pPr marL="228594" marR="0" lvl="4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692" y="175655"/>
            <a:ext cx="10515600" cy="72226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2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4063"/>
            <a:ext cx="12192000" cy="57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2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4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29655"/>
            <a:ext cx="12192000" cy="54766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" y="927373"/>
            <a:ext cx="11457129" cy="0"/>
          </a:xfrm>
          <a:prstGeom prst="line">
            <a:avLst/>
          </a:prstGeom>
          <a:ln cap="flat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7133" y="754653"/>
            <a:ext cx="358913" cy="284480"/>
          </a:xfrm>
          <a:prstGeom prst="rect">
            <a:avLst/>
          </a:prstGeom>
        </p:spPr>
      </p:pic>
      <p:pic>
        <p:nvPicPr>
          <p:cNvPr id="11" name="Picture 2" descr="https://word-edit.officeapps.live.com/we/ResReader.ashx?v=00000000-0000-0000-0000-000000000014&amp;n=E2o10.img&amp;rndm=189ed0a3-ebc7-4ca1-9f7e-633e5e845010&amp;WOPIsrc=https%3A%2F%2Fmyerauedu%2Esharepoint%2Ecom%2Fteams%2FPR%5FCollege%5Fof%5FEngineering%2FPC%5FEAGLESAT%2F%5Fvti%5Fbin%2Fwopi%2Eashx%2Ffiles%2F4a666d65ee3c462fa1e578f6d7df2cd8&amp;access_token=eyJ0eXAiOiJKV1QiLCJhbGciOiJSUzI1NiIsIng1dCI6ImpOX1RsZ1otUUk0UHZpc2pTVnpKMW9ySnRnOCJ9%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%2EOLu9dq9FNl7H%5Fhq1dz4fW5OXezhZQ5ZOn%2DMfdhraTypzFSFsQSo5koxYvQIwZFYcyf5o00UoTlJPn1JAyRewfANjxxiW9C4HS8GwGQej0Yu315cjXKADw1WQzJjThQIvakrYJCqwAlqHJuMawBZowGqV0abl8s%2DFAxor8is4UuUlPVjLqhIQosbK5uKCGzaARi%2D9vz%5FhffUkcqiB%2DQSfWOdW8Em%2DbcjTRneToIlCa87s1TI457Ap3MlJPdU1KW5SDCwjQwJ%5F59re1WqGzITPkLXaiioTRPGLWA1c09GWVgyGSS99EOQPWcmbsC71elwe6ug4RVl9Bg%5FyYG5wUw4YHg&amp;access_token_ttl=1491142237110&amp;usid=1e9e59f1-e349-49d6-968e-529823aa5c03&amp;build=16.0.8028.7775&amp;waccluster=US1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 bwMode="auto">
          <a:xfrm>
            <a:off x="62108" y="6150057"/>
            <a:ext cx="631252" cy="4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7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F3AF-29F1-4A05-90D3-C5441FF42AD1}"/>
              </a:ext>
            </a:extLst>
          </p:cNvPr>
          <p:cNvSpPr txBox="1">
            <a:spLocks/>
          </p:cNvSpPr>
          <p:nvPr/>
        </p:nvSpPr>
        <p:spPr>
          <a:xfrm>
            <a:off x="545837" y="2932628"/>
            <a:ext cx="10363200" cy="1362075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Electric Power Subsystem (EPS)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0B6A9-4B9A-4568-B1E8-E18BA23F7352}"/>
              </a:ext>
            </a:extLst>
          </p:cNvPr>
          <p:cNvSpPr txBox="1">
            <a:spLocks/>
          </p:cNvSpPr>
          <p:nvPr/>
        </p:nvSpPr>
        <p:spPr>
          <a:xfrm>
            <a:off x="545837" y="3747819"/>
            <a:ext cx="10363200" cy="1500187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>
                <a:solidFill>
                  <a:prstClr val="black"/>
                </a:solidFill>
                <a:latin typeface="Century Gothic"/>
              </a:rPr>
              <a:t>Reece Krantz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Electric Power Subsystem Lead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70E26-FC15-4AA8-90CC-DE4D2ACF0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428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FB9815-0A55-49EE-A1D0-69EB89EE0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of ISS and ES2 Orbit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5C172-D554-48A9-8459-24A6960D6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Vid">
            <a:hlinkClick r:id="" action="ppaction://media"/>
            <a:extLst>
              <a:ext uri="{FF2B5EF4-FFF2-40B4-BE49-F238E27FC236}">
                <a16:creationId xmlns:a16="http://schemas.microsoft.com/office/drawing/2014/main" id="{A4C37E4D-41FF-43C6-9091-ECAB8895D49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4963" y="1123950"/>
            <a:ext cx="9020175" cy="4908550"/>
          </a:xfrm>
        </p:spPr>
      </p:pic>
    </p:spTree>
    <p:extLst>
      <p:ext uri="{BB962C8B-B14F-4D97-AF65-F5344CB8AC3E}">
        <p14:creationId xmlns:p14="http://schemas.microsoft.com/office/powerpoint/2010/main" val="306792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07493B-9DFC-43D7-9A5F-8ACF7D9C7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Power Production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52219-58AB-48B5-BB0B-13B861059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Content Placeholder 8" descr="A screenshot of text&#10;&#10;Description automatically generated">
            <a:extLst>
              <a:ext uri="{FF2B5EF4-FFF2-40B4-BE49-F238E27FC236}">
                <a16:creationId xmlns:a16="http://schemas.microsoft.com/office/drawing/2014/main" id="{23B2FB6D-212F-4DEA-9750-5CAC882AE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24" y="1123950"/>
            <a:ext cx="9162253" cy="4908550"/>
          </a:xfrm>
        </p:spPr>
      </p:pic>
    </p:spTree>
    <p:extLst>
      <p:ext uri="{BB962C8B-B14F-4D97-AF65-F5344CB8AC3E}">
        <p14:creationId xmlns:p14="http://schemas.microsoft.com/office/powerpoint/2010/main" val="1292360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45A610-6E9E-4E35-AAFC-CBED4E02A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Array Energy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C3C43-9770-45AB-8FFA-68CE60372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Content Placeholder 8" descr="A close up of a fence&#10;&#10;Description automatically generated">
            <a:extLst>
              <a:ext uri="{FF2B5EF4-FFF2-40B4-BE49-F238E27FC236}">
                <a16:creationId xmlns:a16="http://schemas.microsoft.com/office/drawing/2014/main" id="{DE77159D-A033-45C5-BA29-35FE3EAAD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17" y="974725"/>
            <a:ext cx="9191066" cy="4908550"/>
          </a:xfrm>
        </p:spPr>
      </p:pic>
    </p:spTree>
    <p:extLst>
      <p:ext uri="{BB962C8B-B14F-4D97-AF65-F5344CB8AC3E}">
        <p14:creationId xmlns:p14="http://schemas.microsoft.com/office/powerpoint/2010/main" val="105808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339FD2-FC3D-4659-84EB-757B5B5F2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Power Difference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297C8-5477-4200-9FC2-04A8A50E7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Content Placeholder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2E7DB41-B081-4CB8-BFB3-267068FD6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65" y="1123950"/>
            <a:ext cx="8971370" cy="4908550"/>
          </a:xfrm>
        </p:spPr>
      </p:pic>
    </p:spTree>
    <p:extLst>
      <p:ext uri="{BB962C8B-B14F-4D97-AF65-F5344CB8AC3E}">
        <p14:creationId xmlns:p14="http://schemas.microsoft.com/office/powerpoint/2010/main" val="3476685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64F637-7D8E-4A18-9246-0EA790502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simulations are good but can be better…</a:t>
            </a:r>
          </a:p>
          <a:p>
            <a:pPr lvl="1"/>
            <a:r>
              <a:rPr lang="en-US" dirty="0"/>
              <a:t>N-Body Universe</a:t>
            </a:r>
          </a:p>
          <a:p>
            <a:pPr lvl="1"/>
            <a:r>
              <a:rPr lang="en-US" dirty="0"/>
              <a:t>Spacecraft Orientation</a:t>
            </a:r>
          </a:p>
          <a:p>
            <a:pPr lvl="1"/>
            <a:r>
              <a:rPr lang="en-US" dirty="0"/>
              <a:t>Power Seen in Orbit (W/m^2)</a:t>
            </a:r>
          </a:p>
          <a:p>
            <a:pPr lvl="1"/>
            <a:r>
              <a:rPr lang="en-US" dirty="0"/>
              <a:t>Albedo Effects </a:t>
            </a:r>
          </a:p>
          <a:p>
            <a:pPr lvl="1"/>
            <a:r>
              <a:rPr lang="en-US" dirty="0"/>
              <a:t>Perturbations</a:t>
            </a:r>
          </a:p>
          <a:p>
            <a:r>
              <a:rPr lang="en-US" dirty="0"/>
              <a:t>Validation of Code</a:t>
            </a:r>
          </a:p>
          <a:p>
            <a:pPr lvl="1"/>
            <a:r>
              <a:rPr lang="en-US" dirty="0"/>
              <a:t>STK Solis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6D0F3C-7FAD-4C19-87CE-B8A70E3E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Simulations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F1F38-359C-4CAE-A959-92B59BC2E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565E53F2-5BD0-4361-9F31-7ADDC44CB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42" y="3056220"/>
            <a:ext cx="7921258" cy="29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09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07493B-9DFC-43D7-9A5F-8ACF7D9C7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Real-Time Power Production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52219-58AB-48B5-BB0B-13B861059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4" descr="A picture containing group, standing, old, knife&#10;&#10;Description automatically generated">
            <a:extLst>
              <a:ext uri="{FF2B5EF4-FFF2-40B4-BE49-F238E27FC236}">
                <a16:creationId xmlns:a16="http://schemas.microsoft.com/office/drawing/2014/main" id="{E89DCF98-0B07-4E61-9D69-F74DA4020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85" y="1123950"/>
            <a:ext cx="9136931" cy="4908550"/>
          </a:xfrm>
        </p:spPr>
      </p:pic>
    </p:spTree>
    <p:extLst>
      <p:ext uri="{BB962C8B-B14F-4D97-AF65-F5344CB8AC3E}">
        <p14:creationId xmlns:p14="http://schemas.microsoft.com/office/powerpoint/2010/main" val="2832061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45A610-6E9E-4E35-AAFC-CBED4E02A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Real-Time Array Energy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C3C43-9770-45AB-8FFA-68CE60372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 descr="A picture containing knife&#10;&#10;Description automatically generated">
            <a:extLst>
              <a:ext uri="{FF2B5EF4-FFF2-40B4-BE49-F238E27FC236}">
                <a16:creationId xmlns:a16="http://schemas.microsoft.com/office/drawing/2014/main" id="{1E873C33-8FE9-4897-AF53-82FD55945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02" y="1123950"/>
            <a:ext cx="8558222" cy="4724400"/>
          </a:xfrm>
        </p:spPr>
      </p:pic>
    </p:spTree>
    <p:extLst>
      <p:ext uri="{BB962C8B-B14F-4D97-AF65-F5344CB8AC3E}">
        <p14:creationId xmlns:p14="http://schemas.microsoft.com/office/powerpoint/2010/main" val="727670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339FD2-FC3D-4659-84EB-757B5B5F2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Real-Time Power Difference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297C8-5477-4200-9FC2-04A8A50E7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Content Placeholder 5" descr="A picture containing knife&#10;&#10;Description automatically generated">
            <a:extLst>
              <a:ext uri="{FF2B5EF4-FFF2-40B4-BE49-F238E27FC236}">
                <a16:creationId xmlns:a16="http://schemas.microsoft.com/office/drawing/2014/main" id="{7F580E8E-E873-416A-A7FF-380657E7F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82" y="1123950"/>
            <a:ext cx="9211937" cy="4908550"/>
          </a:xfrm>
        </p:spPr>
      </p:pic>
    </p:spTree>
    <p:extLst>
      <p:ext uri="{BB962C8B-B14F-4D97-AF65-F5344CB8AC3E}">
        <p14:creationId xmlns:p14="http://schemas.microsoft.com/office/powerpoint/2010/main" val="435682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EF27C0-476E-4E53-9E66-A6B2781F1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3" y="1123722"/>
            <a:ext cx="3837504" cy="4796311"/>
          </a:xfrm>
        </p:spPr>
        <p:txBody>
          <a:bodyPr anchor="t"/>
          <a:lstStyle/>
          <a:p>
            <a:pPr marL="227965" indent="-227965"/>
            <a:r>
              <a:rPr lang="en-US" dirty="0"/>
              <a:t>All testing is done in the clean room, with components being interfaced with I2C protocol</a:t>
            </a:r>
          </a:p>
          <a:p>
            <a:pPr marL="227965" indent="-227965"/>
            <a:r>
              <a:rPr lang="en-US" dirty="0"/>
              <a:t>Using various systems including TI TM4C's, Arduinos and bus pirates.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E16020-142F-43EB-976C-11CDADD0C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Testing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49FC6-8639-4141-874B-6A4EF185D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5" descr="A person using a computer&#10;&#10;Description generated with high confidence">
            <a:extLst>
              <a:ext uri="{FF2B5EF4-FFF2-40B4-BE49-F238E27FC236}">
                <a16:creationId xmlns:a16="http://schemas.microsoft.com/office/drawing/2014/main" id="{119B6C68-0AD5-4A57-AD1E-7AAACA26B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172" y="1057493"/>
            <a:ext cx="3689053" cy="4943847"/>
          </a:xfrm>
          <a:prstGeom prst="rect">
            <a:avLst/>
          </a:prstGeom>
        </p:spPr>
      </p:pic>
      <p:pic>
        <p:nvPicPr>
          <p:cNvPr id="6" name="Picture 5" descr="A circuit board&#10;&#10;Description generated with very high confidence">
            <a:extLst>
              <a:ext uri="{FF2B5EF4-FFF2-40B4-BE49-F238E27FC236}">
                <a16:creationId xmlns:a16="http://schemas.microsoft.com/office/drawing/2014/main" id="{93FF3C52-643D-480A-B653-AB5B88FC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201" y="1057493"/>
            <a:ext cx="3689053" cy="492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8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842183-7B83-4F40-A608-2F0CF7A5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Mission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77734-4DEC-4D42-A8C5-33051A80C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C288DF-98A6-4EB2-8A73-2FD1D4B70A72}"/>
              </a:ext>
            </a:extLst>
          </p:cNvPr>
          <p:cNvSpPr txBox="1">
            <a:spLocks/>
          </p:cNvSpPr>
          <p:nvPr/>
        </p:nvSpPr>
        <p:spPr>
          <a:xfrm>
            <a:off x="451692" y="1155037"/>
            <a:ext cx="4707422" cy="4877468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/>
            <a:r>
              <a:rPr lang="en-US" dirty="0"/>
              <a:t>The Electric Power Subsystem is responsible for the power management and distribution of the satellite.</a:t>
            </a:r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2E7660A-DFF8-43D4-B8EA-EF8796625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633" y="1207707"/>
            <a:ext cx="6490569" cy="413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57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receipt, text, hard disc&#10;&#10;Description generated with very high confidence">
            <a:extLst>
              <a:ext uri="{FF2B5EF4-FFF2-40B4-BE49-F238E27FC236}">
                <a16:creationId xmlns:a16="http://schemas.microsoft.com/office/drawing/2014/main" id="{370A0F21-A263-41A1-8F3E-D0D5170D7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0100" y="1123722"/>
            <a:ext cx="4842933" cy="49087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 anchor="t"/>
          <a:lstStyle/>
          <a:p>
            <a:r>
              <a:rPr lang="en-US">
                <a:ea typeface="Tahoma"/>
                <a:cs typeface="Tahoma"/>
              </a:rPr>
              <a:t>Clyde Space EPS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58895-F6E3-4526-A811-6B30BA2DD71A}"/>
              </a:ext>
            </a:extLst>
          </p:cNvPr>
          <p:cNvSpPr txBox="1">
            <a:spLocks/>
          </p:cNvSpPr>
          <p:nvPr/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/>
            <a:r>
              <a:rPr lang="en-US">
                <a:latin typeface="Century Gothic"/>
                <a:cs typeface="Calibri"/>
              </a:rPr>
              <a:t>Maximum Ratings</a:t>
            </a:r>
          </a:p>
          <a:p>
            <a:pPr marL="685165" lvl="1" indent="-227965"/>
            <a:r>
              <a:rPr lang="en-US"/>
              <a:t>Buck BCRS – 30V</a:t>
            </a:r>
            <a:endParaRPr lang="en-US" dirty="0"/>
          </a:p>
          <a:p>
            <a:pPr marL="685165" lvl="1" indent="-227965"/>
            <a:r>
              <a:rPr lang="en-US"/>
              <a:t>SEPIC BCRS – 9.5V</a:t>
            </a:r>
          </a:p>
          <a:p>
            <a:pPr marL="685165" lvl="1" indent="-227965"/>
            <a:r>
              <a:rPr lang="en-US"/>
              <a:t>Battery – 8.3</a:t>
            </a:r>
          </a:p>
          <a:p>
            <a:pPr marL="685165" lvl="1" indent="-227965"/>
            <a:r>
              <a:rPr lang="en-US"/>
              <a:t>Operating Tempurature -- -40 to 85 C</a:t>
            </a:r>
          </a:p>
          <a:p>
            <a:pPr marL="685165" lvl="1" indent="-227965"/>
            <a:r>
              <a:rPr lang="en-US"/>
              <a:t>Storage Tempurature -- -50 to 100 C</a:t>
            </a:r>
            <a:endParaRPr lang="en-US" dirty="0"/>
          </a:p>
          <a:p>
            <a:pPr marL="685165" lvl="1" indent="-227965"/>
            <a:r>
              <a:rPr lang="en-US"/>
              <a:t>Vaccum – 10^-5 torr</a:t>
            </a:r>
            <a:endParaRPr lang="en-US" dirty="0"/>
          </a:p>
          <a:p>
            <a:pPr marL="685165" lvl="1" indent="-227965"/>
            <a:r>
              <a:rPr lang="en-US"/>
              <a:t>Radiation Tolerance – 10 kRad</a:t>
            </a:r>
            <a:endParaRPr lang="en-US" dirty="0"/>
          </a:p>
          <a:p>
            <a:pPr marL="685165" lvl="1" indent="-22796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1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9A083C78-1811-431E-BABC-0BEF9B6FE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7562" y="1008900"/>
            <a:ext cx="4874694" cy="490878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D9390A4-51F8-4D91-B6CD-D3A042500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Clyde Space 40 Whr Battery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CFF6CC-BD0D-48FE-AD45-994599E99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557D45D-D363-43C2-9C5A-A2BD4AD55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81195" y="2277233"/>
            <a:ext cx="4789118" cy="235572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EC6B8C-A185-4C60-887F-F81F2C00A78C}"/>
              </a:ext>
            </a:extLst>
          </p:cNvPr>
          <p:cNvSpPr txBox="1">
            <a:spLocks/>
          </p:cNvSpPr>
          <p:nvPr/>
        </p:nvSpPr>
        <p:spPr>
          <a:xfrm>
            <a:off x="451692" y="1094968"/>
            <a:ext cx="3949755" cy="4563726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/>
            <a:r>
              <a:rPr lang="en-US" sz="2000"/>
              <a:t>Operating Temp</a:t>
            </a:r>
            <a:endParaRPr lang="en-US" sz="2000" dirty="0"/>
          </a:p>
          <a:p>
            <a:pPr marL="685165" lvl="1" indent="-227965"/>
            <a:r>
              <a:rPr lang="en-US" sz="2000"/>
              <a:t>-10 to 50 C</a:t>
            </a:r>
            <a:endParaRPr lang="en-US" sz="2000" dirty="0"/>
          </a:p>
          <a:p>
            <a:pPr marL="227965" indent="-227965"/>
            <a:r>
              <a:rPr lang="en-US" sz="2000"/>
              <a:t>Storage</a:t>
            </a:r>
            <a:endParaRPr lang="en-US" sz="2000" dirty="0"/>
          </a:p>
          <a:p>
            <a:pPr marL="685165" lvl="1" indent="-227965"/>
            <a:r>
              <a:rPr lang="en-US" sz="2000"/>
              <a:t>-10 to 10</a:t>
            </a:r>
            <a:endParaRPr lang="en-US" sz="2000" dirty="0"/>
          </a:p>
          <a:p>
            <a:pPr marL="227965" indent="-227965"/>
            <a:r>
              <a:rPr lang="en-US" sz="2000"/>
              <a:t>Vacuum of 10^-5 Torr</a:t>
            </a:r>
            <a:endParaRPr lang="en-US" sz="2000" dirty="0"/>
          </a:p>
          <a:p>
            <a:pPr marL="227965" indent="-227965"/>
            <a:r>
              <a:rPr lang="en-US" sz="2000"/>
              <a:t>Max Ratings</a:t>
            </a:r>
            <a:endParaRPr lang="en-US" sz="2000" dirty="0"/>
          </a:p>
          <a:p>
            <a:pPr marL="685165" lvl="1" indent="-227965"/>
            <a:r>
              <a:rPr lang="en-US" sz="2000"/>
              <a:t>Charge</a:t>
            </a:r>
            <a:endParaRPr lang="en-US" sz="2000" dirty="0"/>
          </a:p>
          <a:p>
            <a:pPr marL="1142365" lvl="2" indent="-227965"/>
            <a:r>
              <a:rPr lang="en-US"/>
              <a:t>8.4 V</a:t>
            </a:r>
            <a:endParaRPr lang="en-US" dirty="0"/>
          </a:p>
          <a:p>
            <a:pPr marL="1142365" lvl="2" indent="-227965"/>
            <a:r>
              <a:rPr lang="en-US"/>
              <a:t>8 A</a:t>
            </a:r>
            <a:endParaRPr lang="en-US" dirty="0"/>
          </a:p>
          <a:p>
            <a:pPr marL="685165" lvl="1" indent="-227965"/>
            <a:r>
              <a:rPr lang="en-US" sz="2000"/>
              <a:t>Discharge</a:t>
            </a:r>
            <a:endParaRPr lang="en-US" sz="2000" dirty="0"/>
          </a:p>
          <a:p>
            <a:pPr marL="1142365" lvl="2" indent="-227965"/>
            <a:r>
              <a:rPr lang="en-US"/>
              <a:t>6.2 V</a:t>
            </a:r>
            <a:endParaRPr lang="en-US" dirty="0"/>
          </a:p>
          <a:p>
            <a:pPr marL="1142365" lvl="2" indent="-227965"/>
            <a:r>
              <a:rPr lang="en-US"/>
              <a:t>8 A</a:t>
            </a:r>
            <a:endParaRPr lang="en-US" dirty="0"/>
          </a:p>
          <a:p>
            <a:pPr marL="685165" lvl="1" indent="-227965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751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62D332-0B0E-429C-B88C-1D4C596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Tahoma"/>
                <a:cs typeface="Tahoma"/>
              </a:rPr>
              <a:t>EnduroSat</a:t>
            </a:r>
            <a:r>
              <a:rPr lang="en-US" dirty="0">
                <a:ea typeface="Tahoma"/>
                <a:cs typeface="Tahoma"/>
              </a:rPr>
              <a:t> Solar Panels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29DA3-357B-47C8-A637-7A34A430B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9" descr="A picture containing sky, black&#10;&#10;Description generated with very high confidence">
            <a:extLst>
              <a:ext uri="{FF2B5EF4-FFF2-40B4-BE49-F238E27FC236}">
                <a16:creationId xmlns:a16="http://schemas.microsoft.com/office/drawing/2014/main" id="{644E6272-89B8-47AA-82BF-2593CD127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8435" y="1008900"/>
            <a:ext cx="5292949" cy="490878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B4277C-D390-4D2D-BE40-C45270C6F352}"/>
              </a:ext>
            </a:extLst>
          </p:cNvPr>
          <p:cNvSpPr txBox="1">
            <a:spLocks/>
          </p:cNvSpPr>
          <p:nvPr/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 anchor="t"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165" lvl="1" indent="-227965"/>
            <a:r>
              <a:rPr lang="en-US" sz="2800" dirty="0">
                <a:latin typeface="Century Gothic"/>
              </a:rPr>
              <a:t>Seven CESI </a:t>
            </a:r>
            <a:r>
              <a:rPr lang="en-US" sz="2800" dirty="0" err="1">
                <a:latin typeface="Century Gothic"/>
              </a:rPr>
              <a:t>Solarcells</a:t>
            </a:r>
            <a:endParaRPr lang="en-US" sz="2800" dirty="0">
              <a:latin typeface="Century Gothic"/>
            </a:endParaRPr>
          </a:p>
          <a:p>
            <a:pPr marL="1370965" lvl="2" indent="-457200">
              <a:buChar char="•"/>
            </a:pPr>
            <a:r>
              <a:rPr lang="en-US" sz="2600" dirty="0">
                <a:latin typeface="Century Gothic"/>
              </a:rPr>
              <a:t>211.05cm^2 effective cell area</a:t>
            </a:r>
          </a:p>
          <a:p>
            <a:pPr marL="1370965" lvl="2" indent="-457200">
              <a:buChar char="•"/>
            </a:pPr>
            <a:r>
              <a:rPr lang="en-US" sz="2600" dirty="0">
                <a:latin typeface="Century Gothic"/>
              </a:rPr>
              <a:t>Temperature Sensor</a:t>
            </a:r>
          </a:p>
          <a:p>
            <a:pPr marL="1370965" lvl="2" indent="-457200">
              <a:buChar char="•"/>
            </a:pPr>
            <a:r>
              <a:rPr lang="en-US" sz="2600" dirty="0">
                <a:latin typeface="Century Gothic"/>
              </a:rPr>
              <a:t>8.43 Watt in LEO</a:t>
            </a:r>
          </a:p>
          <a:p>
            <a:pPr marL="1370965" lvl="2" indent="-457200">
              <a:buChar char="•"/>
            </a:pPr>
            <a:r>
              <a:rPr lang="en-US" sz="2600" dirty="0">
                <a:latin typeface="Century Gothic"/>
              </a:rPr>
              <a:t>Gyroscope and Sun Sensor</a:t>
            </a:r>
          </a:p>
          <a:p>
            <a:pPr marL="1370965" lvl="2" indent="-457200">
              <a:buChar char="•"/>
            </a:pPr>
            <a:r>
              <a:rPr lang="en-US" sz="2600" dirty="0">
                <a:latin typeface="Century Gothic"/>
              </a:rPr>
              <a:t>Max Voltage of 16.31V</a:t>
            </a:r>
          </a:p>
          <a:p>
            <a:pPr marL="1370965" lvl="2" indent="-457200">
              <a:buChar char="•"/>
            </a:pPr>
            <a:r>
              <a:rPr lang="en-US" sz="2600" dirty="0">
                <a:latin typeface="Century Gothic"/>
              </a:rPr>
              <a:t>Max Current 517 mA</a:t>
            </a:r>
          </a:p>
          <a:p>
            <a:pPr marL="1370965" lvl="2" indent="-457200">
              <a:buChar char="•"/>
            </a:pPr>
            <a:r>
              <a:rPr lang="en-US" sz="2600" dirty="0">
                <a:latin typeface="Century Gothic"/>
              </a:rPr>
              <a:t>Weight of 136g</a:t>
            </a:r>
          </a:p>
        </p:txBody>
      </p:sp>
    </p:spTree>
    <p:extLst>
      <p:ext uri="{BB962C8B-B14F-4D97-AF65-F5344CB8AC3E}">
        <p14:creationId xmlns:p14="http://schemas.microsoft.com/office/powerpoint/2010/main" val="234739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4CD47E-8502-4F67-ABB6-B8129FF1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Power Modes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69DD4-1112-4A7C-9A43-0D7F260DA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81D6FB-9E99-4DEC-BAE3-B666F3C7F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54" y="3306451"/>
            <a:ext cx="4687280" cy="2553234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AE2BBD-4A3D-4025-9137-819054C9B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16" y="1410038"/>
            <a:ext cx="6180356" cy="1729890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DD309DD4-A6C4-45D4-87B7-AED5F6248CDF}"/>
              </a:ext>
            </a:extLst>
          </p:cNvPr>
          <p:cNvSpPr txBox="1">
            <a:spLocks/>
          </p:cNvSpPr>
          <p:nvPr/>
        </p:nvSpPr>
        <p:spPr>
          <a:xfrm>
            <a:off x="-169684" y="1410038"/>
            <a:ext cx="5257999" cy="4673763"/>
          </a:xfrm>
          <a:prstGeom prst="rect">
            <a:avLst/>
          </a:prstGeom>
        </p:spPr>
        <p:txBody>
          <a:bodyPr anchor="t"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165" lvl="1" indent="-227965"/>
            <a:r>
              <a:rPr lang="en-US" sz="2600" dirty="0">
                <a:latin typeface="Century Gothic"/>
              </a:rPr>
              <a:t>Power Mode analysis allows unique modeling for any orbital configuration.</a:t>
            </a:r>
          </a:p>
        </p:txBody>
      </p:sp>
    </p:spTree>
    <p:extLst>
      <p:ext uri="{BB962C8B-B14F-4D97-AF65-F5344CB8AC3E}">
        <p14:creationId xmlns:p14="http://schemas.microsoft.com/office/powerpoint/2010/main" val="175360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07493B-9DFC-43D7-9A5F-8ACF7D9C7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Power Modes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52219-58AB-48B5-BB0B-13B861059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F4DFC-CAE6-4D6E-9923-29F8B57B1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3" y="918886"/>
            <a:ext cx="4327698" cy="4605221"/>
          </a:xfrm>
        </p:spPr>
        <p:txBody>
          <a:bodyPr/>
          <a:lstStyle/>
          <a:p>
            <a:r>
              <a:rPr lang="en-US" dirty="0"/>
              <a:t>Activity Planning in Orbit</a:t>
            </a:r>
          </a:p>
          <a:p>
            <a:pPr lvl="1"/>
            <a:r>
              <a:rPr lang="en-US" dirty="0"/>
              <a:t>Accomplish Scientific Goals</a:t>
            </a:r>
          </a:p>
          <a:p>
            <a:pPr lvl="1"/>
            <a:r>
              <a:rPr lang="en-US" dirty="0"/>
              <a:t>Provide arcs for Communication with GS</a:t>
            </a:r>
          </a:p>
          <a:p>
            <a:r>
              <a:rPr lang="en-US" dirty="0"/>
              <a:t>Realistic Operation of Spacecraft</a:t>
            </a:r>
          </a:p>
          <a:p>
            <a:pPr lvl="1"/>
            <a:r>
              <a:rPr lang="en-US" dirty="0"/>
              <a:t>Different Analysis of Power Budget</a:t>
            </a:r>
          </a:p>
          <a:p>
            <a:r>
              <a:rPr lang="en-US" dirty="0"/>
              <a:t>Aids Software Design</a:t>
            </a:r>
          </a:p>
          <a:p>
            <a:pPr lvl="1"/>
            <a:r>
              <a:rPr lang="en-US" dirty="0"/>
              <a:t>Block Diagrams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A72F2C96-90FE-472E-8FBE-A1AB56A5B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91" y="1147370"/>
            <a:ext cx="7057840" cy="419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6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C887FA2-6CB6-43A4-8346-C31CFA1EF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2898" y="1134160"/>
            <a:ext cx="5629612" cy="490878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64CD47E-8502-4F67-ABB6-B8129FF1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Power Budget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69DD4-1112-4A7C-9A43-0D7F260DA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0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07493B-9DFC-43D7-9A5F-8ACF7D9C7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EPS Simulation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52219-58AB-48B5-BB0B-13B861059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F4DFC-CAE6-4D6E-9923-29F8B57B1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918886"/>
            <a:ext cx="4883879" cy="4859745"/>
          </a:xfrm>
        </p:spPr>
        <p:txBody>
          <a:bodyPr/>
          <a:lstStyle/>
          <a:p>
            <a:r>
              <a:rPr lang="en-US" dirty="0"/>
              <a:t>Relative Two-Body Problem Propagation</a:t>
            </a:r>
          </a:p>
          <a:p>
            <a:pPr lvl="1"/>
            <a:r>
              <a:rPr lang="en-US" dirty="0"/>
              <a:t>States using Runge-</a:t>
            </a:r>
            <a:r>
              <a:rPr lang="en-US" dirty="0" err="1"/>
              <a:t>Kutta</a:t>
            </a:r>
            <a:endParaRPr lang="en-US" dirty="0"/>
          </a:p>
          <a:p>
            <a:r>
              <a:rPr lang="en-US" dirty="0"/>
              <a:t>Initial Conditions of ISS plus some </a:t>
            </a:r>
            <a:r>
              <a:rPr lang="en-US" dirty="0" err="1"/>
              <a:t>dV</a:t>
            </a:r>
            <a:r>
              <a:rPr lang="en-US" dirty="0"/>
              <a:t> for Sat</a:t>
            </a:r>
          </a:p>
          <a:p>
            <a:r>
              <a:rPr lang="en-US" dirty="0"/>
              <a:t>Always Sun Facing</a:t>
            </a:r>
          </a:p>
          <a:p>
            <a:r>
              <a:rPr lang="en-US" dirty="0"/>
              <a:t>Eclipse/Sun is instant</a:t>
            </a:r>
          </a:p>
          <a:p>
            <a:endParaRPr lang="en-US" dirty="0"/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031B5C0-F15B-4EF5-8AC5-DBAD15BA8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92" y="1226404"/>
            <a:ext cx="5593565" cy="42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04231"/>
      </p:ext>
    </p:extLst>
  </p:cSld>
  <p:clrMapOvr>
    <a:masterClrMapping/>
  </p:clrMapOvr>
</p:sld>
</file>

<file path=ppt/theme/theme1.xml><?xml version="1.0" encoding="utf-8"?>
<a:theme xmlns:a="http://schemas.openxmlformats.org/drawingml/2006/main" name="EagleSa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gleSat Theme" id="{4A9ACD81-D806-43B2-ADCF-D0AF29BFD955}" vid="{C63D2023-325B-4A84-B25A-3CF2560756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f2d388-9b68-4952-9bcd-945bcd3bc124">RHCWVWTZRMYC-44-4639</_dlc_DocId>
    <_dlc_DocIdUrl xmlns="2bf2d388-9b68-4952-9bcd-945bcd3bc124">
      <Url>https://myerauedu.sharepoint.com/teams/PR_College_of_Engineering/PC_EAGLESAT/_layouts/15/DocIdRedir.aspx?ID=RHCWVWTZRMYC-44-4639</Url>
      <Description>RHCWVWTZRMYC-44-4639</Description>
    </_dlc_DocIdUrl>
    <_Flow_SignoffStatus xmlns="bf192eb6-175c-4ee1-9b68-ebc3cf1a256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2CE8AAA6D044CAE2E60D48871CC72" ma:contentTypeVersion="13" ma:contentTypeDescription="Create a new document." ma:contentTypeScope="" ma:versionID="9142c3e3acd74ae87f52817db006b94c">
  <xsd:schema xmlns:xsd="http://www.w3.org/2001/XMLSchema" xmlns:xs="http://www.w3.org/2001/XMLSchema" xmlns:p="http://schemas.microsoft.com/office/2006/metadata/properties" xmlns:ns2="2bf2d388-9b68-4952-9bcd-945bcd3bc124" xmlns:ns3="6c160ac7-2e9f-4006-94dd-bfed52f16d06" xmlns:ns4="bf192eb6-175c-4ee1-9b68-ebc3cf1a256d" targetNamespace="http://schemas.microsoft.com/office/2006/metadata/properties" ma:root="true" ma:fieldsID="192311d5fcd73df2f2264f953d0bac01" ns2:_="" ns3:_="" ns4:_="">
    <xsd:import namespace="2bf2d388-9b68-4952-9bcd-945bcd3bc124"/>
    <xsd:import namespace="6c160ac7-2e9f-4006-94dd-bfed52f16d06"/>
    <xsd:import namespace="bf192eb6-175c-4ee1-9b68-ebc3cf1a25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2d388-9b68-4952-9bcd-945bcd3bc1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60ac7-2e9f-4006-94dd-bfed52f16d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92eb6-175c-4ee1-9b68-ebc3cf1a25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3" nillable="true" ma:displayName="Sign-off status" ma:internalName="_x0024_Resources_x003a_core_x002c_Signoff_Status_x003b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E821191-3D5C-452E-85A7-5D0C5A701A80}">
  <ds:schemaRefs>
    <ds:schemaRef ds:uri="bf192eb6-175c-4ee1-9b68-ebc3cf1a256d"/>
    <ds:schemaRef ds:uri="http://schemas.microsoft.com/office/2006/documentManagement/types"/>
    <ds:schemaRef ds:uri="http://purl.org/dc/elements/1.1/"/>
    <ds:schemaRef ds:uri="http://schemas.microsoft.com/office/2006/metadata/properties"/>
    <ds:schemaRef ds:uri="6c160ac7-2e9f-4006-94dd-bfed52f16d0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bf2d388-9b68-4952-9bcd-945bcd3bc12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AE0A6A5-A45F-43DD-921B-A0E8C5DE09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2d388-9b68-4952-9bcd-945bcd3bc124"/>
    <ds:schemaRef ds:uri="6c160ac7-2e9f-4006-94dd-bfed52f16d06"/>
    <ds:schemaRef ds:uri="bf192eb6-175c-4ee1-9b68-ebc3cf1a2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5708F1-93DE-4370-87F3-CB11A2F3D7B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CC4393A-13E4-4BFB-A290-AF605C8D753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316</Words>
  <Application>Microsoft Office PowerPoint</Application>
  <PresentationFormat>Widescreen</PresentationFormat>
  <Paragraphs>90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Tahoma</vt:lpstr>
      <vt:lpstr>EagleSat Theme</vt:lpstr>
      <vt:lpstr>PowerPoint Presentation</vt:lpstr>
      <vt:lpstr>Mission Overview</vt:lpstr>
      <vt:lpstr>Clyde Space EPS Board</vt:lpstr>
      <vt:lpstr>Clyde Space 40 Whr Battery</vt:lpstr>
      <vt:lpstr>EnduroSat Solar Panels</vt:lpstr>
      <vt:lpstr>Power Modes</vt:lpstr>
      <vt:lpstr>Power Modes</vt:lpstr>
      <vt:lpstr>Power Budget</vt:lpstr>
      <vt:lpstr>EPS Simulation </vt:lpstr>
      <vt:lpstr>Animation of ISS and ES2 Orbit</vt:lpstr>
      <vt:lpstr>Power Production</vt:lpstr>
      <vt:lpstr>Array Energy</vt:lpstr>
      <vt:lpstr>Power Difference</vt:lpstr>
      <vt:lpstr>Improving Simulations</vt:lpstr>
      <vt:lpstr>Real-Time Power Production</vt:lpstr>
      <vt:lpstr>Real-Time Array Energy</vt:lpstr>
      <vt:lpstr>Real-Time Power Difference</vt:lpstr>
      <vt:lpstr>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Nicoli, Margaret L.</dc:creator>
  <cp:lastModifiedBy>Krantz, Reece M.</cp:lastModifiedBy>
  <cp:revision>826</cp:revision>
  <dcterms:created xsi:type="dcterms:W3CDTF">2018-10-22T02:46:26Z</dcterms:created>
  <dcterms:modified xsi:type="dcterms:W3CDTF">2020-04-02T19:31:37Z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0x010100A282CE8AAA6D044CAE2E60D48871CC72</vt:lpwstr>
  </property>
  <property fmtid="{D5CDD505-2E9C-101B-9397-08002B2CF9AE}" pid="3" name="_dlc_DocIdItemGuid">
    <vt:lpwstr>3cb1181f-6314-4e51-afdf-f34c27ccbe37</vt:lpwstr>
  </property>
</Properties>
</file>